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notesMasterIdLst>
    <p:notesMasterId r:id="rId12"/>
  </p:notesMasterIdLst>
  <p:sldIdLst>
    <p:sldId id="256" r:id="rId2"/>
    <p:sldId id="257" r:id="rId3"/>
    <p:sldId id="259" r:id="rId4"/>
    <p:sldId id="258"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672"/>
    <p:restoredTop sz="94663"/>
  </p:normalViewPr>
  <p:slideViewPr>
    <p:cSldViewPr snapToGrid="0" snapToObjects="1">
      <p:cViewPr varScale="1">
        <p:scale>
          <a:sx n="71" d="100"/>
          <a:sy n="71" d="100"/>
        </p:scale>
        <p:origin x="168" y="7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909C59-DD49-3B49-A57D-7F70521E696E}" type="datetimeFigureOut">
              <a:rPr lang="en-US" smtClean="0"/>
              <a:t>4/28/21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95CFC4-F0DA-B145-ADB7-9D24559C0EFD}" type="slidenum">
              <a:rPr lang="en-US" smtClean="0"/>
              <a:t>‹#›</a:t>
            </a:fld>
            <a:endParaRPr lang="en-US"/>
          </a:p>
        </p:txBody>
      </p:sp>
    </p:spTree>
    <p:extLst>
      <p:ext uri="{BB962C8B-B14F-4D97-AF65-F5344CB8AC3E}">
        <p14:creationId xmlns:p14="http://schemas.microsoft.com/office/powerpoint/2010/main" val="3953428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Very important </a:t>
            </a:r>
            <a:r>
              <a:rPr lang="en-US" dirty="0" err="1"/>
              <a:t>AoLE</a:t>
            </a:r>
            <a:r>
              <a:rPr lang="en-US" dirty="0"/>
              <a:t> within the new </a:t>
            </a:r>
            <a:r>
              <a:rPr lang="en-US" dirty="0" err="1"/>
              <a:t>currciulm</a:t>
            </a:r>
            <a:r>
              <a:rPr lang="en-US" dirty="0"/>
              <a:t> </a:t>
            </a:r>
          </a:p>
          <a:p>
            <a:r>
              <a:rPr lang="en-US" dirty="0"/>
              <a:t>Important for children after lockdown</a:t>
            </a:r>
          </a:p>
          <a:p>
            <a:r>
              <a:rPr lang="en-US" dirty="0"/>
              <a:t>Extended to July 2022 after discussion with British Council </a:t>
            </a:r>
          </a:p>
        </p:txBody>
      </p:sp>
      <p:sp>
        <p:nvSpPr>
          <p:cNvPr id="4" name="Slide Number Placeholder 3"/>
          <p:cNvSpPr>
            <a:spLocks noGrp="1"/>
          </p:cNvSpPr>
          <p:nvPr>
            <p:ph type="sldNum" sz="quarter" idx="5"/>
          </p:nvPr>
        </p:nvSpPr>
        <p:spPr/>
        <p:txBody>
          <a:bodyPr/>
          <a:lstStyle/>
          <a:p>
            <a:fld id="{0A95CFC4-F0DA-B145-ADB7-9D24559C0EFD}" type="slidenum">
              <a:rPr lang="en-US" smtClean="0"/>
              <a:t>2</a:t>
            </a:fld>
            <a:endParaRPr lang="en-US"/>
          </a:p>
        </p:txBody>
      </p:sp>
    </p:spTree>
    <p:extLst>
      <p:ext uri="{BB962C8B-B14F-4D97-AF65-F5344CB8AC3E}">
        <p14:creationId xmlns:p14="http://schemas.microsoft.com/office/powerpoint/2010/main" val="949253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Completed to a high standard </a:t>
            </a:r>
          </a:p>
          <a:p>
            <a:r>
              <a:rPr lang="en-US" dirty="0"/>
              <a:t>Linked in with our ‘Go Green’ strategy </a:t>
            </a:r>
          </a:p>
          <a:p>
            <a:r>
              <a:rPr lang="en-US" dirty="0"/>
              <a:t>Children enjoyed having autonomy to create a tool of their choice </a:t>
            </a:r>
          </a:p>
          <a:p>
            <a:r>
              <a:rPr lang="en-US" dirty="0"/>
              <a:t>Display in school hall</a:t>
            </a:r>
          </a:p>
        </p:txBody>
      </p:sp>
      <p:sp>
        <p:nvSpPr>
          <p:cNvPr id="4" name="Slide Number Placeholder 3"/>
          <p:cNvSpPr>
            <a:spLocks noGrp="1"/>
          </p:cNvSpPr>
          <p:nvPr>
            <p:ph type="sldNum" sz="quarter" idx="5"/>
          </p:nvPr>
        </p:nvSpPr>
        <p:spPr/>
        <p:txBody>
          <a:bodyPr/>
          <a:lstStyle/>
          <a:p>
            <a:fld id="{0A95CFC4-F0DA-B145-ADB7-9D24559C0EFD}" type="slidenum">
              <a:rPr lang="en-US" smtClean="0"/>
              <a:t>3</a:t>
            </a:fld>
            <a:endParaRPr lang="en-US"/>
          </a:p>
        </p:txBody>
      </p:sp>
    </p:spTree>
    <p:extLst>
      <p:ext uri="{BB962C8B-B14F-4D97-AF65-F5344CB8AC3E}">
        <p14:creationId xmlns:p14="http://schemas.microsoft.com/office/powerpoint/2010/main" val="2855753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Very strong across the school already </a:t>
            </a:r>
          </a:p>
          <a:p>
            <a:r>
              <a:rPr lang="en-US" dirty="0"/>
              <a:t>Evidence to be gathered after teachers confirmed what they had covered </a:t>
            </a:r>
          </a:p>
          <a:p>
            <a:r>
              <a:rPr lang="en-US" dirty="0"/>
              <a:t>Planting to be started by half term </a:t>
            </a:r>
          </a:p>
        </p:txBody>
      </p:sp>
      <p:sp>
        <p:nvSpPr>
          <p:cNvPr id="4" name="Slide Number Placeholder 3"/>
          <p:cNvSpPr>
            <a:spLocks noGrp="1"/>
          </p:cNvSpPr>
          <p:nvPr>
            <p:ph type="sldNum" sz="quarter" idx="5"/>
          </p:nvPr>
        </p:nvSpPr>
        <p:spPr/>
        <p:txBody>
          <a:bodyPr/>
          <a:lstStyle/>
          <a:p>
            <a:fld id="{0A95CFC4-F0DA-B145-ADB7-9D24559C0EFD}" type="slidenum">
              <a:rPr lang="en-US" smtClean="0"/>
              <a:t>4</a:t>
            </a:fld>
            <a:endParaRPr lang="en-US"/>
          </a:p>
        </p:txBody>
      </p:sp>
    </p:spTree>
    <p:extLst>
      <p:ext uri="{BB962C8B-B14F-4D97-AF65-F5344CB8AC3E}">
        <p14:creationId xmlns:p14="http://schemas.microsoft.com/office/powerpoint/2010/main" val="3646246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Very wide ranging, open project </a:t>
            </a:r>
          </a:p>
          <a:p>
            <a:r>
              <a:rPr lang="en-US" dirty="0"/>
              <a:t>Full onus on the children – some guidance if needed </a:t>
            </a:r>
          </a:p>
          <a:p>
            <a:r>
              <a:rPr lang="en-US" dirty="0"/>
              <a:t>Could be tricky for children but useful to built identity of themselves and be proud of their ‘quirks’</a:t>
            </a:r>
          </a:p>
        </p:txBody>
      </p:sp>
      <p:sp>
        <p:nvSpPr>
          <p:cNvPr id="4" name="Slide Number Placeholder 3"/>
          <p:cNvSpPr>
            <a:spLocks noGrp="1"/>
          </p:cNvSpPr>
          <p:nvPr>
            <p:ph type="sldNum" sz="quarter" idx="5"/>
          </p:nvPr>
        </p:nvSpPr>
        <p:spPr/>
        <p:txBody>
          <a:bodyPr/>
          <a:lstStyle/>
          <a:p>
            <a:fld id="{0A95CFC4-F0DA-B145-ADB7-9D24559C0EFD}" type="slidenum">
              <a:rPr lang="en-US" smtClean="0"/>
              <a:t>5</a:t>
            </a:fld>
            <a:endParaRPr lang="en-US"/>
          </a:p>
        </p:txBody>
      </p:sp>
    </p:spTree>
    <p:extLst>
      <p:ext uri="{BB962C8B-B14F-4D97-AF65-F5344CB8AC3E}">
        <p14:creationId xmlns:p14="http://schemas.microsoft.com/office/powerpoint/2010/main" val="62370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Home learning brings this to the fore! </a:t>
            </a:r>
          </a:p>
          <a:p>
            <a:r>
              <a:rPr lang="en-US" dirty="0"/>
              <a:t>No issue in school with </a:t>
            </a:r>
            <a:r>
              <a:rPr lang="en-US" dirty="0" err="1"/>
              <a:t>behaviour</a:t>
            </a:r>
            <a:r>
              <a:rPr lang="en-US" dirty="0"/>
              <a:t> – look at concentration element</a:t>
            </a:r>
          </a:p>
          <a:p>
            <a:r>
              <a:rPr lang="en-US" dirty="0"/>
              <a:t> </a:t>
            </a:r>
          </a:p>
          <a:p>
            <a:endParaRPr lang="en-US" dirty="0"/>
          </a:p>
        </p:txBody>
      </p:sp>
      <p:sp>
        <p:nvSpPr>
          <p:cNvPr id="4" name="Slide Number Placeholder 3"/>
          <p:cNvSpPr>
            <a:spLocks noGrp="1"/>
          </p:cNvSpPr>
          <p:nvPr>
            <p:ph type="sldNum" sz="quarter" idx="5"/>
          </p:nvPr>
        </p:nvSpPr>
        <p:spPr/>
        <p:txBody>
          <a:bodyPr/>
          <a:lstStyle/>
          <a:p>
            <a:fld id="{0A95CFC4-F0DA-B145-ADB7-9D24559C0EFD}" type="slidenum">
              <a:rPr lang="en-US" smtClean="0"/>
              <a:t>6</a:t>
            </a:fld>
            <a:endParaRPr lang="en-US"/>
          </a:p>
        </p:txBody>
      </p:sp>
    </p:spTree>
    <p:extLst>
      <p:ext uri="{BB962C8B-B14F-4D97-AF65-F5344CB8AC3E}">
        <p14:creationId xmlns:p14="http://schemas.microsoft.com/office/powerpoint/2010/main" val="3091118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Links well with Year 4 topic of robots</a:t>
            </a:r>
          </a:p>
          <a:p>
            <a:r>
              <a:rPr lang="en-US" dirty="0"/>
              <a:t>Experienced coding of drones already due to strong links with ERW  </a:t>
            </a:r>
          </a:p>
        </p:txBody>
      </p:sp>
      <p:sp>
        <p:nvSpPr>
          <p:cNvPr id="4" name="Slide Number Placeholder 3"/>
          <p:cNvSpPr>
            <a:spLocks noGrp="1"/>
          </p:cNvSpPr>
          <p:nvPr>
            <p:ph type="sldNum" sz="quarter" idx="5"/>
          </p:nvPr>
        </p:nvSpPr>
        <p:spPr/>
        <p:txBody>
          <a:bodyPr/>
          <a:lstStyle/>
          <a:p>
            <a:fld id="{0A95CFC4-F0DA-B145-ADB7-9D24559C0EFD}" type="slidenum">
              <a:rPr lang="en-US" smtClean="0"/>
              <a:t>7</a:t>
            </a:fld>
            <a:endParaRPr lang="en-US"/>
          </a:p>
        </p:txBody>
      </p:sp>
    </p:spTree>
    <p:extLst>
      <p:ext uri="{BB962C8B-B14F-4D97-AF65-F5344CB8AC3E}">
        <p14:creationId xmlns:p14="http://schemas.microsoft.com/office/powerpoint/2010/main" val="35224210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Already show cased within the school</a:t>
            </a:r>
          </a:p>
          <a:p>
            <a:r>
              <a:rPr lang="en-US" dirty="0"/>
              <a:t>National Community Education Award </a:t>
            </a:r>
          </a:p>
          <a:p>
            <a:r>
              <a:rPr lang="en-US" dirty="0"/>
              <a:t>Very popular with children </a:t>
            </a:r>
          </a:p>
        </p:txBody>
      </p:sp>
      <p:sp>
        <p:nvSpPr>
          <p:cNvPr id="4" name="Slide Number Placeholder 3"/>
          <p:cNvSpPr>
            <a:spLocks noGrp="1"/>
          </p:cNvSpPr>
          <p:nvPr>
            <p:ph type="sldNum" sz="quarter" idx="5"/>
          </p:nvPr>
        </p:nvSpPr>
        <p:spPr/>
        <p:txBody>
          <a:bodyPr/>
          <a:lstStyle/>
          <a:p>
            <a:fld id="{0A95CFC4-F0DA-B145-ADB7-9D24559C0EFD}" type="slidenum">
              <a:rPr lang="en-US" smtClean="0"/>
              <a:t>8</a:t>
            </a:fld>
            <a:endParaRPr lang="en-US"/>
          </a:p>
        </p:txBody>
      </p:sp>
    </p:spTree>
    <p:extLst>
      <p:ext uri="{BB962C8B-B14F-4D97-AF65-F5344CB8AC3E}">
        <p14:creationId xmlns:p14="http://schemas.microsoft.com/office/powerpoint/2010/main" val="2390591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GB"/>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C91F144-9C98-3948-8AC1-ECD1A0E7ACD2}" type="datetimeFigureOut">
              <a:rPr lang="en-US" smtClean="0"/>
              <a:t>4/28/21</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61BE0302-D5AD-454F-9394-1BD2F3238946}" type="slidenum">
              <a:rPr lang="en-US" smtClean="0"/>
              <a:t>‹#›</a:t>
            </a:fld>
            <a:endParaRPr lang="en-US"/>
          </a:p>
        </p:txBody>
      </p:sp>
    </p:spTree>
    <p:extLst>
      <p:ext uri="{BB962C8B-B14F-4D97-AF65-F5344CB8AC3E}">
        <p14:creationId xmlns:p14="http://schemas.microsoft.com/office/powerpoint/2010/main" val="2608553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C91F144-9C98-3948-8AC1-ECD1A0E7ACD2}" type="datetimeFigureOut">
              <a:rPr lang="en-US" smtClean="0"/>
              <a:t>4/28/21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E0302-D5AD-454F-9394-1BD2F3238946}" type="slidenum">
              <a:rPr lang="en-US" smtClean="0"/>
              <a:t>‹#›</a:t>
            </a:fld>
            <a:endParaRPr lang="en-US"/>
          </a:p>
        </p:txBody>
      </p:sp>
    </p:spTree>
    <p:extLst>
      <p:ext uri="{BB962C8B-B14F-4D97-AF65-F5344CB8AC3E}">
        <p14:creationId xmlns:p14="http://schemas.microsoft.com/office/powerpoint/2010/main" val="952051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C91F144-9C98-3948-8AC1-ECD1A0E7ACD2}" type="datetimeFigureOut">
              <a:rPr lang="en-US" smtClean="0"/>
              <a:t>4/28/21</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61BE0302-D5AD-454F-9394-1BD2F3238946}" type="slidenum">
              <a:rPr lang="en-US" smtClean="0"/>
              <a:t>‹#›</a:t>
            </a:fld>
            <a:endParaRPr lang="en-US"/>
          </a:p>
        </p:txBody>
      </p:sp>
    </p:spTree>
    <p:extLst>
      <p:ext uri="{BB962C8B-B14F-4D97-AF65-F5344CB8AC3E}">
        <p14:creationId xmlns:p14="http://schemas.microsoft.com/office/powerpoint/2010/main" val="1393779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GB"/>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C91F144-9C98-3948-8AC1-ECD1A0E7ACD2}" type="datetimeFigureOut">
              <a:rPr lang="en-US" smtClean="0"/>
              <a:t>4/28/21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E0302-D5AD-454F-9394-1BD2F3238946}" type="slidenum">
              <a:rPr lang="en-US" smtClean="0"/>
              <a:t>‹#›</a:t>
            </a:fld>
            <a:endParaRPr lang="en-US"/>
          </a:p>
        </p:txBody>
      </p:sp>
    </p:spTree>
    <p:extLst>
      <p:ext uri="{BB962C8B-B14F-4D97-AF65-F5344CB8AC3E}">
        <p14:creationId xmlns:p14="http://schemas.microsoft.com/office/powerpoint/2010/main" val="405164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GB"/>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C91F144-9C98-3948-8AC1-ECD1A0E7ACD2}" type="datetimeFigureOut">
              <a:rPr lang="en-US" smtClean="0"/>
              <a:t>4/28/21</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61BE0302-D5AD-454F-9394-1BD2F3238946}" type="slidenum">
              <a:rPr lang="en-US" smtClean="0"/>
              <a:t>‹#›</a:t>
            </a:fld>
            <a:endParaRPr lang="en-US"/>
          </a:p>
        </p:txBody>
      </p:sp>
    </p:spTree>
    <p:extLst>
      <p:ext uri="{BB962C8B-B14F-4D97-AF65-F5344CB8AC3E}">
        <p14:creationId xmlns:p14="http://schemas.microsoft.com/office/powerpoint/2010/main" val="2664789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GB"/>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C91F144-9C98-3948-8AC1-ECD1A0E7ACD2}" type="datetimeFigureOut">
              <a:rPr lang="en-US" smtClean="0"/>
              <a:t>4/28/21</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61BE0302-D5AD-454F-9394-1BD2F3238946}" type="slidenum">
              <a:rPr lang="en-US" smtClean="0"/>
              <a:t>‹#›</a:t>
            </a:fld>
            <a:endParaRPr lang="en-US"/>
          </a:p>
        </p:txBody>
      </p:sp>
    </p:spTree>
    <p:extLst>
      <p:ext uri="{BB962C8B-B14F-4D97-AF65-F5344CB8AC3E}">
        <p14:creationId xmlns:p14="http://schemas.microsoft.com/office/powerpoint/2010/main" val="4107670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GB"/>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C91F144-9C98-3948-8AC1-ECD1A0E7ACD2}" type="datetimeFigureOut">
              <a:rPr lang="en-US" smtClean="0"/>
              <a:t>4/28/21</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61BE0302-D5AD-454F-9394-1BD2F3238946}" type="slidenum">
              <a:rPr lang="en-US" smtClean="0"/>
              <a:t>‹#›</a:t>
            </a:fld>
            <a:endParaRPr lang="en-US"/>
          </a:p>
        </p:txBody>
      </p:sp>
    </p:spTree>
    <p:extLst>
      <p:ext uri="{BB962C8B-B14F-4D97-AF65-F5344CB8AC3E}">
        <p14:creationId xmlns:p14="http://schemas.microsoft.com/office/powerpoint/2010/main" val="668737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C91F144-9C98-3948-8AC1-ECD1A0E7ACD2}" type="datetimeFigureOut">
              <a:rPr lang="en-US" smtClean="0"/>
              <a:t>4/28/21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BE0302-D5AD-454F-9394-1BD2F3238946}" type="slidenum">
              <a:rPr lang="en-US" smtClean="0"/>
              <a:t>‹#›</a:t>
            </a:fld>
            <a:endParaRPr lang="en-US"/>
          </a:p>
        </p:txBody>
      </p:sp>
    </p:spTree>
    <p:extLst>
      <p:ext uri="{BB962C8B-B14F-4D97-AF65-F5344CB8AC3E}">
        <p14:creationId xmlns:p14="http://schemas.microsoft.com/office/powerpoint/2010/main" val="3448439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C91F144-9C98-3948-8AC1-ECD1A0E7ACD2}" type="datetimeFigureOut">
              <a:rPr lang="en-US" smtClean="0"/>
              <a:t>4/28/21</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61BE0302-D5AD-454F-9394-1BD2F3238946}" type="slidenum">
              <a:rPr lang="en-US" smtClean="0"/>
              <a:t>‹#›</a:t>
            </a:fld>
            <a:endParaRPr lang="en-US"/>
          </a:p>
        </p:txBody>
      </p:sp>
    </p:spTree>
    <p:extLst>
      <p:ext uri="{BB962C8B-B14F-4D97-AF65-F5344CB8AC3E}">
        <p14:creationId xmlns:p14="http://schemas.microsoft.com/office/powerpoint/2010/main" val="1540257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GB"/>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C91F144-9C98-3948-8AC1-ECD1A0E7ACD2}" type="datetimeFigureOut">
              <a:rPr lang="en-US" smtClean="0"/>
              <a:t>4/28/21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BE0302-D5AD-454F-9394-1BD2F3238946}" type="slidenum">
              <a:rPr lang="en-US" smtClean="0"/>
              <a:t>‹#›</a:t>
            </a:fld>
            <a:endParaRPr lang="en-US"/>
          </a:p>
        </p:txBody>
      </p:sp>
    </p:spTree>
    <p:extLst>
      <p:ext uri="{BB962C8B-B14F-4D97-AF65-F5344CB8AC3E}">
        <p14:creationId xmlns:p14="http://schemas.microsoft.com/office/powerpoint/2010/main" val="437988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GB"/>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C91F144-9C98-3948-8AC1-ECD1A0E7ACD2}" type="datetimeFigureOut">
              <a:rPr lang="en-US" smtClean="0"/>
              <a:t>4/28/21</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61BE0302-D5AD-454F-9394-1BD2F3238946}" type="slidenum">
              <a:rPr lang="en-US" smtClean="0"/>
              <a:t>‹#›</a:t>
            </a:fld>
            <a:endParaRPr lang="en-US"/>
          </a:p>
        </p:txBody>
      </p:sp>
    </p:spTree>
    <p:extLst>
      <p:ext uri="{BB962C8B-B14F-4D97-AF65-F5344CB8AC3E}">
        <p14:creationId xmlns:p14="http://schemas.microsoft.com/office/powerpoint/2010/main" val="4063445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C91F144-9C98-3948-8AC1-ECD1A0E7ACD2}" type="datetimeFigureOut">
              <a:rPr lang="en-US" smtClean="0"/>
              <a:t>4/28/21</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1BE0302-D5AD-454F-9394-1BD2F3238946}" type="slidenum">
              <a:rPr lang="en-US" smtClean="0"/>
              <a:t>‹#›</a:t>
            </a:fld>
            <a:endParaRPr lang="en-US"/>
          </a:p>
        </p:txBody>
      </p:sp>
    </p:spTree>
    <p:extLst>
      <p:ext uri="{BB962C8B-B14F-4D97-AF65-F5344CB8AC3E}">
        <p14:creationId xmlns:p14="http://schemas.microsoft.com/office/powerpoint/2010/main" val="282341049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en.wikipedia.org/wiki/Germany" TargetMode="External"/><Relationship Id="rId3" Type="http://schemas.openxmlformats.org/officeDocument/2006/relationships/hyperlink" Target="https://pixabay.com/en/spain-flag-spanish-national-ensign-28530/" TargetMode="External"/><Relationship Id="rId7" Type="http://schemas.openxmlformats.org/officeDocument/2006/relationships/image" Target="../media/image4.png"/><Relationship Id="rId12" Type="http://schemas.openxmlformats.org/officeDocument/2006/relationships/hyperlink" Target="http://commons.wikimedia.org/wiki/file:flag_of_belgium_(civil).svg"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commons.wikimedia.org/wiki/File:Flag_of_Austria.png" TargetMode="External"/><Relationship Id="rId11" Type="http://schemas.openxmlformats.org/officeDocument/2006/relationships/image" Target="../media/image6.png"/><Relationship Id="rId5" Type="http://schemas.openxmlformats.org/officeDocument/2006/relationships/image" Target="../media/image3.png"/><Relationship Id="rId10" Type="http://schemas.openxmlformats.org/officeDocument/2006/relationships/hyperlink" Target="https://en.wikipedia.org/wiki/Flag_of_Wales" TargetMode="External"/><Relationship Id="rId4" Type="http://schemas.openxmlformats.org/officeDocument/2006/relationships/image" Target="../media/image2.png"/><Relationship Id="rId9"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8" name="Picture 17" descr="A picture containing graphical user interface&#10;&#10;Description automatically generated">
            <a:extLst>
              <a:ext uri="{FF2B5EF4-FFF2-40B4-BE49-F238E27FC236}">
                <a16:creationId xmlns:a16="http://schemas.microsoft.com/office/drawing/2014/main" id="{7512E464-8999-8B49-A0B5-50E3801031AF}"/>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643467" y="865765"/>
            <a:ext cx="3278292" cy="2180064"/>
          </a:xfrm>
          <a:prstGeom prst="rect">
            <a:avLst/>
          </a:prstGeom>
        </p:spPr>
      </p:pic>
      <p:pic>
        <p:nvPicPr>
          <p:cNvPr id="4" name="Picture 3">
            <a:extLst>
              <a:ext uri="{FF2B5EF4-FFF2-40B4-BE49-F238E27FC236}">
                <a16:creationId xmlns:a16="http://schemas.microsoft.com/office/drawing/2014/main" id="{0ABC7462-2682-D74B-BA7A-A7A5881BF13A}"/>
              </a:ext>
            </a:extLst>
          </p:cNvPr>
          <p:cNvPicPr>
            <a:picLocks noChangeAspect="1"/>
          </p:cNvPicPr>
          <p:nvPr/>
        </p:nvPicPr>
        <p:blipFill>
          <a:blip r:embed="rId4"/>
          <a:stretch>
            <a:fillRect/>
          </a:stretch>
        </p:blipFill>
        <p:spPr>
          <a:xfrm>
            <a:off x="4243493" y="1421006"/>
            <a:ext cx="3743538" cy="1069582"/>
          </a:xfrm>
          <a:prstGeom prst="rect">
            <a:avLst/>
          </a:prstGeom>
        </p:spPr>
      </p:pic>
      <p:pic>
        <p:nvPicPr>
          <p:cNvPr id="15" name="Picture 14" descr="Shape, rectangle&#10;&#10;Description automatically generated">
            <a:extLst>
              <a:ext uri="{FF2B5EF4-FFF2-40B4-BE49-F238E27FC236}">
                <a16:creationId xmlns:a16="http://schemas.microsoft.com/office/drawing/2014/main" id="{26391E10-E0DE-5146-85B3-EE2E42FAB9C4}"/>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a:off x="8308764" y="875874"/>
            <a:ext cx="3239769" cy="2159846"/>
          </a:xfrm>
          <a:prstGeom prst="rect">
            <a:avLst/>
          </a:prstGeom>
        </p:spPr>
      </p:pic>
      <p:pic>
        <p:nvPicPr>
          <p:cNvPr id="9" name="Picture 8" descr="Shape, background pattern&#10;&#10;Description automatically generated">
            <a:extLst>
              <a:ext uri="{FF2B5EF4-FFF2-40B4-BE49-F238E27FC236}">
                <a16:creationId xmlns:a16="http://schemas.microsoft.com/office/drawing/2014/main" id="{EA7E0C17-B430-4244-8CBD-309DCE7842FB}"/>
              </a:ext>
            </a:extLst>
          </p:cNvPr>
          <p:cNvPicPr>
            <a:picLocks noChangeAspect="1"/>
          </p:cNvPicPr>
          <p:nvPr/>
        </p:nvPicPr>
        <p:blipFill>
          <a:blip r:embed="rId7">
            <a:extLst>
              <a:ext uri="{837473B0-CC2E-450A-ABE3-18F120FF3D39}">
                <a1611:picAttrSrcUrl xmlns:a1611="http://schemas.microsoft.com/office/drawing/2016/11/main" r:id="rId8"/>
              </a:ext>
            </a:extLst>
          </a:blip>
          <a:stretch>
            <a:fillRect/>
          </a:stretch>
        </p:blipFill>
        <p:spPr>
          <a:xfrm>
            <a:off x="643467" y="3918708"/>
            <a:ext cx="3278292" cy="1966975"/>
          </a:xfrm>
          <a:prstGeom prst="rect">
            <a:avLst/>
          </a:prstGeom>
        </p:spPr>
      </p:pic>
      <p:pic>
        <p:nvPicPr>
          <p:cNvPr id="6" name="Picture 5" descr="Logo&#10;&#10;Description automatically generated with medium confidence">
            <a:extLst>
              <a:ext uri="{FF2B5EF4-FFF2-40B4-BE49-F238E27FC236}">
                <a16:creationId xmlns:a16="http://schemas.microsoft.com/office/drawing/2014/main" id="{01AB04D2-9738-2348-BCB0-0ED4890D0EAA}"/>
              </a:ext>
            </a:extLst>
          </p:cNvPr>
          <p:cNvPicPr>
            <a:picLocks noChangeAspect="1"/>
          </p:cNvPicPr>
          <p:nvPr/>
        </p:nvPicPr>
        <p:blipFill>
          <a:blip r:embed="rId9">
            <a:extLst>
              <a:ext uri="{837473B0-CC2E-450A-ABE3-18F120FF3D39}">
                <a1611:picAttrSrcUrl xmlns:a1611="http://schemas.microsoft.com/office/drawing/2016/11/main" r:id="rId10"/>
              </a:ext>
            </a:extLst>
          </a:blip>
          <a:stretch>
            <a:fillRect/>
          </a:stretch>
        </p:blipFill>
        <p:spPr>
          <a:xfrm>
            <a:off x="4243494" y="3788799"/>
            <a:ext cx="3743538" cy="2246121"/>
          </a:xfrm>
          <a:prstGeom prst="rect">
            <a:avLst/>
          </a:prstGeom>
        </p:spPr>
      </p:pic>
      <p:pic>
        <p:nvPicPr>
          <p:cNvPr id="12" name="Picture 11">
            <a:extLst>
              <a:ext uri="{FF2B5EF4-FFF2-40B4-BE49-F238E27FC236}">
                <a16:creationId xmlns:a16="http://schemas.microsoft.com/office/drawing/2014/main" id="{E3FEE2E2-C5BF-B54B-8C3F-C8CCD8C547EE}"/>
              </a:ext>
            </a:extLst>
          </p:cNvPr>
          <p:cNvPicPr>
            <a:picLocks noChangeAspect="1"/>
          </p:cNvPicPr>
          <p:nvPr/>
        </p:nvPicPr>
        <p:blipFill>
          <a:blip r:embed="rId11">
            <a:extLst>
              <a:ext uri="{837473B0-CC2E-450A-ABE3-18F120FF3D39}">
                <a1611:picAttrSrcUrl xmlns:a1611="http://schemas.microsoft.com/office/drawing/2016/11/main" r:id="rId12"/>
              </a:ext>
            </a:extLst>
          </a:blip>
          <a:stretch>
            <a:fillRect/>
          </a:stretch>
        </p:blipFill>
        <p:spPr>
          <a:xfrm>
            <a:off x="8308763" y="3830586"/>
            <a:ext cx="3239769" cy="2162545"/>
          </a:xfrm>
          <a:prstGeom prst="rect">
            <a:avLst/>
          </a:prstGeom>
        </p:spPr>
      </p:pic>
    </p:spTree>
    <p:extLst>
      <p:ext uri="{BB962C8B-B14F-4D97-AF65-F5344CB8AC3E}">
        <p14:creationId xmlns:p14="http://schemas.microsoft.com/office/powerpoint/2010/main" val="19065272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C5A8D-AFCE-DC40-B361-33711BCCE6BC}"/>
              </a:ext>
            </a:extLst>
          </p:cNvPr>
          <p:cNvSpPr>
            <a:spLocks noGrp="1"/>
          </p:cNvSpPr>
          <p:nvPr>
            <p:ph type="ctrTitle"/>
          </p:nvPr>
        </p:nvSpPr>
        <p:spPr>
          <a:xfrm>
            <a:off x="1756042" y="2554635"/>
            <a:ext cx="8679915" cy="1748729"/>
          </a:xfrm>
        </p:spPr>
        <p:txBody>
          <a:bodyPr>
            <a:normAutofit fontScale="90000"/>
          </a:bodyPr>
          <a:lstStyle/>
          <a:p>
            <a:r>
              <a:rPr lang="en-US" dirty="0"/>
              <a:t>Thank you for listening</a:t>
            </a:r>
            <a:br>
              <a:rPr lang="en-US" dirty="0"/>
            </a:br>
            <a:br>
              <a:rPr lang="en-US" dirty="0"/>
            </a:br>
            <a:r>
              <a:rPr lang="en-US" dirty="0"/>
              <a:t>Any questions?</a:t>
            </a:r>
          </a:p>
        </p:txBody>
      </p:sp>
    </p:spTree>
    <p:extLst>
      <p:ext uri="{BB962C8B-B14F-4D97-AF65-F5344CB8AC3E}">
        <p14:creationId xmlns:p14="http://schemas.microsoft.com/office/powerpoint/2010/main" val="2465125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 name="Rectangle 7">
            <a:extLst>
              <a:ext uri="{FF2B5EF4-FFF2-40B4-BE49-F238E27FC236}">
                <a16:creationId xmlns:a16="http://schemas.microsoft.com/office/drawing/2014/main" id="{F3C5918A-1DC5-4CF3-AA27-00AA3088A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Shape 11">
            <a:extLst>
              <a:ext uri="{FF2B5EF4-FFF2-40B4-BE49-F238E27FC236}">
                <a16:creationId xmlns:a16="http://schemas.microsoft.com/office/drawing/2014/main" id="{05169E50-59FB-4AEE-B61D-44A882A4C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Shape 13">
            <a:extLst>
              <a:ext uri="{FF2B5EF4-FFF2-40B4-BE49-F238E27FC236}">
                <a16:creationId xmlns:a16="http://schemas.microsoft.com/office/drawing/2014/main" id="{117C30F0-5A38-4B60-B632-3AF7C2780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Shape 15">
            <a:extLst>
              <a:ext uri="{FF2B5EF4-FFF2-40B4-BE49-F238E27FC236}">
                <a16:creationId xmlns:a16="http://schemas.microsoft.com/office/drawing/2014/main" id="{A200CBA5-3F2B-4AAC-9F86-99AFECC19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9183992-E32B-F24F-A233-AD95D6ECB684}"/>
              </a:ext>
            </a:extLst>
          </p:cNvPr>
          <p:cNvSpPr>
            <a:spLocks noGrp="1"/>
          </p:cNvSpPr>
          <p:nvPr>
            <p:ph type="title"/>
          </p:nvPr>
        </p:nvSpPr>
        <p:spPr>
          <a:xfrm>
            <a:off x="7874928" y="1124998"/>
            <a:ext cx="3456122" cy="4589717"/>
          </a:xfrm>
        </p:spPr>
        <p:txBody>
          <a:bodyPr>
            <a:normAutofit/>
          </a:bodyPr>
          <a:lstStyle/>
          <a:p>
            <a:pPr algn="l"/>
            <a:r>
              <a:rPr lang="en-US" sz="4800"/>
              <a:t>6 schools from 5 countries </a:t>
            </a:r>
          </a:p>
        </p:txBody>
      </p:sp>
      <p:sp>
        <p:nvSpPr>
          <p:cNvPr id="3" name="Content Placeholder 2">
            <a:extLst>
              <a:ext uri="{FF2B5EF4-FFF2-40B4-BE49-F238E27FC236}">
                <a16:creationId xmlns:a16="http://schemas.microsoft.com/office/drawing/2014/main" id="{E0EA5A62-1B32-F446-9E8D-82F2D5804B3A}"/>
              </a:ext>
            </a:extLst>
          </p:cNvPr>
          <p:cNvSpPr>
            <a:spLocks noGrp="1"/>
          </p:cNvSpPr>
          <p:nvPr>
            <p:ph idx="1"/>
          </p:nvPr>
        </p:nvSpPr>
        <p:spPr>
          <a:xfrm>
            <a:off x="798577" y="794042"/>
            <a:ext cx="5427137" cy="5248622"/>
          </a:xfrm>
        </p:spPr>
        <p:txBody>
          <a:bodyPr>
            <a:normAutofit/>
          </a:bodyPr>
          <a:lstStyle/>
          <a:p>
            <a:r>
              <a:rPr lang="en-US" sz="1600" dirty="0"/>
              <a:t>Health and Well-Being Focus </a:t>
            </a:r>
          </a:p>
          <a:p>
            <a:r>
              <a:rPr lang="en-US" sz="1600" dirty="0"/>
              <a:t>Links to School Development Plan </a:t>
            </a:r>
            <a:endParaRPr lang="en-US" sz="1400" dirty="0"/>
          </a:p>
          <a:p>
            <a:r>
              <a:rPr lang="en-US" sz="1600" dirty="0"/>
              <a:t>6 projects to be completed over 2 years </a:t>
            </a:r>
          </a:p>
          <a:p>
            <a:r>
              <a:rPr lang="en-US" sz="1600" dirty="0"/>
              <a:t>Extension granted by British Council due to COVID</a:t>
            </a:r>
          </a:p>
          <a:p>
            <a:endParaRPr lang="en-US" sz="1600" dirty="0"/>
          </a:p>
        </p:txBody>
      </p:sp>
    </p:spTree>
    <p:extLst>
      <p:ext uri="{BB962C8B-B14F-4D97-AF65-F5344CB8AC3E}">
        <p14:creationId xmlns:p14="http://schemas.microsoft.com/office/powerpoint/2010/main" val="1233432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E0581-A717-2540-8ECD-FF2B48282108}"/>
              </a:ext>
            </a:extLst>
          </p:cNvPr>
          <p:cNvSpPr>
            <a:spLocks noGrp="1"/>
          </p:cNvSpPr>
          <p:nvPr>
            <p:ph type="title"/>
          </p:nvPr>
        </p:nvSpPr>
        <p:spPr/>
        <p:txBody>
          <a:bodyPr>
            <a:normAutofit fontScale="90000"/>
          </a:bodyPr>
          <a:lstStyle/>
          <a:p>
            <a:r>
              <a:rPr lang="en-US" b="1" dirty="0"/>
              <a:t>Activity 1 </a:t>
            </a:r>
            <a:br>
              <a:rPr lang="en-US" b="1" dirty="0"/>
            </a:br>
            <a:br>
              <a:rPr lang="en-US" b="1" dirty="0"/>
            </a:br>
            <a:r>
              <a:rPr lang="en-US" b="1" dirty="0"/>
              <a:t>Mental Wellbeing </a:t>
            </a:r>
            <a:br>
              <a:rPr lang="en-US" b="1" dirty="0"/>
            </a:br>
            <a:endParaRPr lang="en-US" b="1" dirty="0"/>
          </a:p>
        </p:txBody>
      </p:sp>
      <p:sp>
        <p:nvSpPr>
          <p:cNvPr id="3" name="Content Placeholder 2">
            <a:extLst>
              <a:ext uri="{FF2B5EF4-FFF2-40B4-BE49-F238E27FC236}">
                <a16:creationId xmlns:a16="http://schemas.microsoft.com/office/drawing/2014/main" id="{212591A4-6A25-084F-B366-9BDEECFC0DEF}"/>
              </a:ext>
            </a:extLst>
          </p:cNvPr>
          <p:cNvSpPr>
            <a:spLocks noGrp="1"/>
          </p:cNvSpPr>
          <p:nvPr>
            <p:ph idx="1"/>
          </p:nvPr>
        </p:nvSpPr>
        <p:spPr/>
        <p:txBody>
          <a:bodyPr>
            <a:normAutofit/>
          </a:bodyPr>
          <a:lstStyle/>
          <a:p>
            <a:pPr fontAlgn="base"/>
            <a:r>
              <a:rPr lang="en-GB" dirty="0"/>
              <a:t>Provide students with a set of tools that allows them to develop knowledge of themselves by having confidence and feeling good about their identity. </a:t>
            </a:r>
          </a:p>
          <a:p>
            <a:pPr fontAlgn="base"/>
            <a:r>
              <a:rPr lang="en-GB" dirty="0"/>
              <a:t>To know each other and their differences (relationships) and thus feel good with others. </a:t>
            </a:r>
          </a:p>
          <a:p>
            <a:pPr fontAlgn="base"/>
            <a:r>
              <a:rPr lang="en-GB" dirty="0"/>
              <a:t>Pupils personalise a toolkit and use it at school but also outside, in everyday life. This tool would enable them to identify their state of mind or their feelings and to find, if necessary, one or more concrete solution(s) to improve a negative feeling or reinforce a positive feeling. </a:t>
            </a:r>
          </a:p>
          <a:p>
            <a:endParaRPr lang="en-US" dirty="0"/>
          </a:p>
        </p:txBody>
      </p:sp>
    </p:spTree>
    <p:extLst>
      <p:ext uri="{BB962C8B-B14F-4D97-AF65-F5344CB8AC3E}">
        <p14:creationId xmlns:p14="http://schemas.microsoft.com/office/powerpoint/2010/main" val="4250944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0E8EA-5C7D-1D44-ACE5-B058265D314E}"/>
              </a:ext>
            </a:extLst>
          </p:cNvPr>
          <p:cNvSpPr>
            <a:spLocks noGrp="1"/>
          </p:cNvSpPr>
          <p:nvPr>
            <p:ph type="title"/>
          </p:nvPr>
        </p:nvSpPr>
        <p:spPr/>
        <p:txBody>
          <a:bodyPr>
            <a:noAutofit/>
          </a:bodyPr>
          <a:lstStyle/>
          <a:p>
            <a:r>
              <a:rPr lang="en-US" sz="3200" b="1" dirty="0"/>
              <a:t>Activity 2</a:t>
            </a:r>
            <a:br>
              <a:rPr lang="en-US" sz="3200" b="1" dirty="0"/>
            </a:br>
            <a:br>
              <a:rPr lang="en-US" sz="3200" b="1" dirty="0"/>
            </a:br>
            <a:r>
              <a:rPr lang="en-US" sz="3200" b="1" dirty="0"/>
              <a:t>Healthy Eating and Entrepreneurship </a:t>
            </a:r>
            <a:br>
              <a:rPr lang="en-US" sz="3200" b="1" dirty="0"/>
            </a:br>
            <a:endParaRPr lang="en-US" sz="3200" b="1" dirty="0"/>
          </a:p>
        </p:txBody>
      </p:sp>
      <p:sp>
        <p:nvSpPr>
          <p:cNvPr id="3" name="Content Placeholder 2">
            <a:extLst>
              <a:ext uri="{FF2B5EF4-FFF2-40B4-BE49-F238E27FC236}">
                <a16:creationId xmlns:a16="http://schemas.microsoft.com/office/drawing/2014/main" id="{C9401B4B-14D4-0B41-BD4C-F9EF78761923}"/>
              </a:ext>
            </a:extLst>
          </p:cNvPr>
          <p:cNvSpPr>
            <a:spLocks noGrp="1"/>
          </p:cNvSpPr>
          <p:nvPr>
            <p:ph idx="1"/>
          </p:nvPr>
        </p:nvSpPr>
        <p:spPr/>
        <p:txBody>
          <a:bodyPr>
            <a:normAutofit/>
          </a:bodyPr>
          <a:lstStyle/>
          <a:p>
            <a:pPr fontAlgn="base"/>
            <a:r>
              <a:rPr lang="en-GB" dirty="0"/>
              <a:t>To promote the importance of having a balanced diet and living healthy habits in our pupils. </a:t>
            </a:r>
          </a:p>
          <a:p>
            <a:pPr fontAlgn="base"/>
            <a:r>
              <a:rPr lang="en-GB" dirty="0"/>
              <a:t>Understand the nutritional pyramid and integrate it into our eating habits. </a:t>
            </a:r>
          </a:p>
          <a:p>
            <a:pPr fontAlgn="base"/>
            <a:r>
              <a:rPr lang="en-GB" dirty="0"/>
              <a:t>To know what obesity is.</a:t>
            </a:r>
          </a:p>
          <a:p>
            <a:pPr fontAlgn="base"/>
            <a:r>
              <a:rPr lang="en-GB" dirty="0"/>
              <a:t>Generate knowledge and experiences on the local and regional agri-food sector to strengthen the assessment of what entails the consumption of local products  (Curriculum Cymraeg)</a:t>
            </a:r>
          </a:p>
        </p:txBody>
      </p:sp>
    </p:spTree>
    <p:extLst>
      <p:ext uri="{BB962C8B-B14F-4D97-AF65-F5344CB8AC3E}">
        <p14:creationId xmlns:p14="http://schemas.microsoft.com/office/powerpoint/2010/main" val="2840288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D4BA2-EF6E-A448-82C1-A4E0BD0EEABD}"/>
              </a:ext>
            </a:extLst>
          </p:cNvPr>
          <p:cNvSpPr>
            <a:spLocks noGrp="1"/>
          </p:cNvSpPr>
          <p:nvPr>
            <p:ph type="title"/>
          </p:nvPr>
        </p:nvSpPr>
        <p:spPr/>
        <p:txBody>
          <a:bodyPr>
            <a:normAutofit fontScale="90000"/>
          </a:bodyPr>
          <a:lstStyle/>
          <a:p>
            <a:r>
              <a:rPr lang="en-US" b="1" dirty="0"/>
              <a:t>Activity 3</a:t>
            </a:r>
            <a:br>
              <a:rPr lang="en-US" b="1" dirty="0"/>
            </a:br>
            <a:br>
              <a:rPr lang="en-US" b="1" dirty="0"/>
            </a:br>
            <a:r>
              <a:rPr lang="en-GB" b="1" dirty="0"/>
              <a:t>What makes you, you?</a:t>
            </a:r>
            <a:endParaRPr lang="en-US" b="1" dirty="0"/>
          </a:p>
        </p:txBody>
      </p:sp>
      <p:sp>
        <p:nvSpPr>
          <p:cNvPr id="3" name="Content Placeholder 2">
            <a:extLst>
              <a:ext uri="{FF2B5EF4-FFF2-40B4-BE49-F238E27FC236}">
                <a16:creationId xmlns:a16="http://schemas.microsoft.com/office/drawing/2014/main" id="{E3803C58-BC33-4547-BD1A-BF26B4733615}"/>
              </a:ext>
            </a:extLst>
          </p:cNvPr>
          <p:cNvSpPr>
            <a:spLocks noGrp="1"/>
          </p:cNvSpPr>
          <p:nvPr>
            <p:ph idx="1"/>
          </p:nvPr>
        </p:nvSpPr>
        <p:spPr/>
        <p:txBody>
          <a:bodyPr>
            <a:normAutofit lnSpcReduction="10000"/>
          </a:bodyPr>
          <a:lstStyle/>
          <a:p>
            <a:pPr fontAlgn="base"/>
            <a:r>
              <a:rPr lang="en-GB" dirty="0"/>
              <a:t>There are fewer and fewer opportunities to be really creative as an individual. Instead, pupils are consuming rather than creating. When they do creative projects in lessons, they are often heavily </a:t>
            </a:r>
          </a:p>
          <a:p>
            <a:pPr fontAlgn="base"/>
            <a:r>
              <a:rPr lang="en-GB" dirty="0"/>
              <a:t>managed and seldom address skills that they really need to develop. </a:t>
            </a:r>
          </a:p>
          <a:p>
            <a:pPr fontAlgn="base"/>
            <a:r>
              <a:rPr lang="en-GB" dirty="0"/>
              <a:t>For the rapidly changing world that these next generations will face, it is very important to build skills that enable our children to deal with those challenges, encouraging creativity to promote a sensitive, flexible and original imagination. </a:t>
            </a:r>
          </a:p>
          <a:p>
            <a:pPr fontAlgn="base"/>
            <a:r>
              <a:rPr lang="en-GB" dirty="0"/>
              <a:t>Pupils will be encouraged to explore themselves through media of their choice with as few guidelines as possible regarding the process and the resulting product. </a:t>
            </a:r>
            <a:endParaRPr lang="en-US" dirty="0"/>
          </a:p>
        </p:txBody>
      </p:sp>
    </p:spTree>
    <p:extLst>
      <p:ext uri="{BB962C8B-B14F-4D97-AF65-F5344CB8AC3E}">
        <p14:creationId xmlns:p14="http://schemas.microsoft.com/office/powerpoint/2010/main" val="4213709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72B30-650B-D64A-BE50-2727E263FB7C}"/>
              </a:ext>
            </a:extLst>
          </p:cNvPr>
          <p:cNvSpPr>
            <a:spLocks noGrp="1"/>
          </p:cNvSpPr>
          <p:nvPr>
            <p:ph type="title"/>
          </p:nvPr>
        </p:nvSpPr>
        <p:spPr/>
        <p:txBody>
          <a:bodyPr>
            <a:normAutofit fontScale="90000"/>
          </a:bodyPr>
          <a:lstStyle/>
          <a:p>
            <a:r>
              <a:rPr lang="en-US" b="1" dirty="0"/>
              <a:t>Activity 4 </a:t>
            </a:r>
            <a:br>
              <a:rPr lang="en-US" b="1" dirty="0"/>
            </a:br>
            <a:br>
              <a:rPr lang="en-US" b="1" dirty="0"/>
            </a:br>
            <a:r>
              <a:rPr lang="en-US" b="1" dirty="0"/>
              <a:t>Flexible Classroom</a:t>
            </a:r>
          </a:p>
        </p:txBody>
      </p:sp>
      <p:sp>
        <p:nvSpPr>
          <p:cNvPr id="3" name="Content Placeholder 2">
            <a:extLst>
              <a:ext uri="{FF2B5EF4-FFF2-40B4-BE49-F238E27FC236}">
                <a16:creationId xmlns:a16="http://schemas.microsoft.com/office/drawing/2014/main" id="{CCA16FCF-EAAA-E24B-843D-372D728B1D9A}"/>
              </a:ext>
            </a:extLst>
          </p:cNvPr>
          <p:cNvSpPr>
            <a:spLocks noGrp="1"/>
          </p:cNvSpPr>
          <p:nvPr>
            <p:ph idx="1"/>
          </p:nvPr>
        </p:nvSpPr>
        <p:spPr/>
        <p:txBody>
          <a:bodyPr/>
          <a:lstStyle/>
          <a:p>
            <a:pPr fontAlgn="base"/>
            <a:r>
              <a:rPr lang="en-GB" dirty="0"/>
              <a:t>This activity allows the children to think about organising their class to favour good behaviour as well as improve the quality of the learning on a daily basis. This will also promote concentration and improve skills learned. </a:t>
            </a:r>
          </a:p>
          <a:p>
            <a:pPr fontAlgn="base"/>
            <a:r>
              <a:rPr lang="en-GB" dirty="0"/>
              <a:t>Activities will look at the organisation of classrooms to develop cooperative as well as individual styles of working. </a:t>
            </a:r>
          </a:p>
          <a:p>
            <a:pPr fontAlgn="base"/>
            <a:r>
              <a:rPr lang="en-GB" dirty="0"/>
              <a:t>Pupils will be given the opportunity to design spaces inside the classroom by means of an IT simulation tool. Pupils will also create simulations of spaces, estimating measurements and scales. </a:t>
            </a:r>
          </a:p>
          <a:p>
            <a:endParaRPr lang="en-US" dirty="0"/>
          </a:p>
        </p:txBody>
      </p:sp>
    </p:spTree>
    <p:extLst>
      <p:ext uri="{BB962C8B-B14F-4D97-AF65-F5344CB8AC3E}">
        <p14:creationId xmlns:p14="http://schemas.microsoft.com/office/powerpoint/2010/main" val="2568896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8FAC3-85CE-5648-88D1-B3E176ECBC08}"/>
              </a:ext>
            </a:extLst>
          </p:cNvPr>
          <p:cNvSpPr>
            <a:spLocks noGrp="1"/>
          </p:cNvSpPr>
          <p:nvPr>
            <p:ph type="title"/>
          </p:nvPr>
        </p:nvSpPr>
        <p:spPr/>
        <p:txBody>
          <a:bodyPr/>
          <a:lstStyle/>
          <a:p>
            <a:r>
              <a:rPr lang="en-US" b="1" dirty="0"/>
              <a:t>Activity 5 </a:t>
            </a:r>
            <a:br>
              <a:rPr lang="en-US" b="1" dirty="0"/>
            </a:br>
            <a:br>
              <a:rPr lang="en-US" b="1" dirty="0"/>
            </a:br>
            <a:r>
              <a:rPr lang="en-US" b="1" dirty="0"/>
              <a:t>Robot Coach</a:t>
            </a:r>
          </a:p>
        </p:txBody>
      </p:sp>
      <p:sp>
        <p:nvSpPr>
          <p:cNvPr id="3" name="Content Placeholder 2">
            <a:extLst>
              <a:ext uri="{FF2B5EF4-FFF2-40B4-BE49-F238E27FC236}">
                <a16:creationId xmlns:a16="http://schemas.microsoft.com/office/drawing/2014/main" id="{64D88F7D-DBB7-D345-9CFE-000BA101458A}"/>
              </a:ext>
            </a:extLst>
          </p:cNvPr>
          <p:cNvSpPr>
            <a:spLocks noGrp="1"/>
          </p:cNvSpPr>
          <p:nvPr>
            <p:ph idx="1"/>
          </p:nvPr>
        </p:nvSpPr>
        <p:spPr/>
        <p:txBody>
          <a:bodyPr/>
          <a:lstStyle/>
          <a:p>
            <a:pPr fontAlgn="base"/>
            <a:r>
              <a:rPr lang="en-GB" dirty="0"/>
              <a:t>Pupils will use robot programming to guide physical activity based on running and rhythm. </a:t>
            </a:r>
          </a:p>
          <a:p>
            <a:pPr fontAlgn="base"/>
            <a:r>
              <a:rPr lang="en-GB" dirty="0"/>
              <a:t>Children program a robot drone to act as an exercise instructor. They can adapt the programming of the robot to suit their current physical ability and condition. </a:t>
            </a:r>
          </a:p>
          <a:p>
            <a:pPr fontAlgn="base"/>
            <a:r>
              <a:rPr lang="en-GB" dirty="0"/>
              <a:t>The programming will allow to meet the different phases of learning, warm-up, through the race and the rest period. </a:t>
            </a:r>
            <a:endParaRPr lang="en-US" dirty="0"/>
          </a:p>
        </p:txBody>
      </p:sp>
    </p:spTree>
    <p:extLst>
      <p:ext uri="{BB962C8B-B14F-4D97-AF65-F5344CB8AC3E}">
        <p14:creationId xmlns:p14="http://schemas.microsoft.com/office/powerpoint/2010/main" val="328019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892AF-3C56-8C42-AC8D-D3C6970C6580}"/>
              </a:ext>
            </a:extLst>
          </p:cNvPr>
          <p:cNvSpPr>
            <a:spLocks noGrp="1"/>
          </p:cNvSpPr>
          <p:nvPr>
            <p:ph type="title"/>
          </p:nvPr>
        </p:nvSpPr>
        <p:spPr/>
        <p:txBody>
          <a:bodyPr/>
          <a:lstStyle/>
          <a:p>
            <a:r>
              <a:rPr lang="en-GB" b="1" dirty="0"/>
              <a:t>Activity 6 </a:t>
            </a:r>
            <a:br>
              <a:rPr lang="en-GB" b="1" dirty="0"/>
            </a:br>
            <a:br>
              <a:rPr lang="en-GB" b="1" dirty="0"/>
            </a:br>
            <a:r>
              <a:rPr lang="en-GB" b="1" dirty="0"/>
              <a:t> Online Safety </a:t>
            </a:r>
            <a:endParaRPr lang="en-US" b="1" dirty="0"/>
          </a:p>
        </p:txBody>
      </p:sp>
      <p:sp>
        <p:nvSpPr>
          <p:cNvPr id="3" name="Content Placeholder 2">
            <a:extLst>
              <a:ext uri="{FF2B5EF4-FFF2-40B4-BE49-F238E27FC236}">
                <a16:creationId xmlns:a16="http://schemas.microsoft.com/office/drawing/2014/main" id="{FCD6226F-93C8-3E40-AA86-67FD1AAACE74}"/>
              </a:ext>
            </a:extLst>
          </p:cNvPr>
          <p:cNvSpPr>
            <a:spLocks noGrp="1"/>
          </p:cNvSpPr>
          <p:nvPr>
            <p:ph idx="1"/>
          </p:nvPr>
        </p:nvSpPr>
        <p:spPr/>
        <p:txBody>
          <a:bodyPr/>
          <a:lstStyle/>
          <a:p>
            <a:pPr fontAlgn="base"/>
            <a:r>
              <a:rPr lang="en-GB" dirty="0"/>
              <a:t>Using the popularity of TV programmes such as X Factor, children re-write the words of their favourite pop song to give it an e-safety message. </a:t>
            </a:r>
          </a:p>
          <a:p>
            <a:pPr fontAlgn="base"/>
            <a:r>
              <a:rPr lang="en-GB" dirty="0"/>
              <a:t>This makes e-safety fun and accessible for all children. </a:t>
            </a:r>
          </a:p>
          <a:p>
            <a:pPr fontAlgn="base"/>
            <a:r>
              <a:rPr lang="en-GB" dirty="0"/>
              <a:t>Once the song is complete, pupils then learn their lyrics and create a dance routine to accompany it.</a:t>
            </a:r>
          </a:p>
          <a:p>
            <a:pPr fontAlgn="base"/>
            <a:r>
              <a:rPr lang="en-GB" dirty="0"/>
              <a:t> They can also make an I-movie 'pop video' of their song. </a:t>
            </a:r>
          </a:p>
          <a:p>
            <a:pPr fontAlgn="base"/>
            <a:r>
              <a:rPr lang="en-GB" dirty="0"/>
              <a:t>This leads up to a talent contest where songs are performed. </a:t>
            </a:r>
          </a:p>
          <a:p>
            <a:endParaRPr lang="en-US" dirty="0"/>
          </a:p>
        </p:txBody>
      </p:sp>
    </p:spTree>
    <p:extLst>
      <p:ext uri="{BB962C8B-B14F-4D97-AF65-F5344CB8AC3E}">
        <p14:creationId xmlns:p14="http://schemas.microsoft.com/office/powerpoint/2010/main" val="1543883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81192-90FA-D548-AF3F-0BFB11512123}"/>
              </a:ext>
            </a:extLst>
          </p:cNvPr>
          <p:cNvSpPr>
            <a:spLocks noGrp="1"/>
          </p:cNvSpPr>
          <p:nvPr>
            <p:ph type="title"/>
          </p:nvPr>
        </p:nvSpPr>
        <p:spPr/>
        <p:txBody>
          <a:bodyPr/>
          <a:lstStyle/>
          <a:p>
            <a:r>
              <a:rPr lang="en-GB" sz="3600" b="1" dirty="0"/>
              <a:t>Expected Results of Project:</a:t>
            </a:r>
            <a:r>
              <a:rPr lang="en-GB" sz="3600" dirty="0"/>
              <a:t> </a:t>
            </a:r>
            <a:br>
              <a:rPr lang="en-GB" dirty="0"/>
            </a:br>
            <a:endParaRPr lang="en-US" dirty="0"/>
          </a:p>
        </p:txBody>
      </p:sp>
      <p:sp>
        <p:nvSpPr>
          <p:cNvPr id="3" name="Content Placeholder 2">
            <a:extLst>
              <a:ext uri="{FF2B5EF4-FFF2-40B4-BE49-F238E27FC236}">
                <a16:creationId xmlns:a16="http://schemas.microsoft.com/office/drawing/2014/main" id="{6DB218FE-D9D9-1547-AEA8-61A0DBB4BA2A}"/>
              </a:ext>
            </a:extLst>
          </p:cNvPr>
          <p:cNvSpPr>
            <a:spLocks noGrp="1"/>
          </p:cNvSpPr>
          <p:nvPr>
            <p:ph idx="1"/>
          </p:nvPr>
        </p:nvSpPr>
        <p:spPr/>
        <p:txBody>
          <a:bodyPr>
            <a:normAutofit fontScale="92500"/>
          </a:bodyPr>
          <a:lstStyle/>
          <a:p>
            <a:pPr fontAlgn="base"/>
            <a:r>
              <a:rPr lang="en-GB" sz="1200" dirty="0"/>
              <a:t>1. Awareness of their health and what influences it. </a:t>
            </a:r>
          </a:p>
          <a:p>
            <a:pPr fontAlgn="base"/>
            <a:r>
              <a:rPr lang="en-GB" sz="1200" dirty="0"/>
              <a:t>2. Increased / developed healthy habits and permanently added them to daily routines. </a:t>
            </a:r>
          </a:p>
          <a:p>
            <a:pPr fontAlgn="base"/>
            <a:r>
              <a:rPr lang="en-GB" sz="1200" dirty="0"/>
              <a:t>3. An improved learning environment due to improved behaviour. </a:t>
            </a:r>
          </a:p>
          <a:p>
            <a:pPr fontAlgn="base"/>
            <a:r>
              <a:rPr lang="en-GB" sz="1200" dirty="0"/>
              <a:t>4. Enjoyed opportunities to interact with pupils from another European area.  </a:t>
            </a:r>
          </a:p>
          <a:p>
            <a:pPr fontAlgn="base"/>
            <a:r>
              <a:rPr lang="en-GB" sz="1200" dirty="0"/>
              <a:t>5. Provided and shared teaching materials that contain innovative teaching methods. </a:t>
            </a:r>
          </a:p>
          <a:p>
            <a:pPr fontAlgn="base"/>
            <a:r>
              <a:rPr lang="en-GB" sz="1200" dirty="0"/>
              <a:t>6. Experienced cultural diversity and learned to respect other countries' cultural heritage through joint activities. </a:t>
            </a:r>
          </a:p>
          <a:p>
            <a:pPr fontAlgn="base"/>
            <a:r>
              <a:rPr lang="en-GB" sz="1200" dirty="0"/>
              <a:t>7. Enhanced areas of their curriculum using new technology e.g. robot trainer. </a:t>
            </a:r>
          </a:p>
          <a:p>
            <a:pPr fontAlgn="base"/>
            <a:r>
              <a:rPr lang="en-GB" sz="1200" dirty="0"/>
              <a:t>8. Developed entrepreneurial and numeracy skills as well as wider partnerships from promoting a  small business. </a:t>
            </a:r>
          </a:p>
          <a:p>
            <a:pPr fontAlgn="base"/>
            <a:r>
              <a:rPr lang="en-GB" sz="1200" dirty="0"/>
              <a:t>9. Improved mental well-being. </a:t>
            </a:r>
          </a:p>
          <a:p>
            <a:pPr fontAlgn="base"/>
            <a:r>
              <a:rPr lang="en-GB" sz="1200" dirty="0"/>
              <a:t>10. Improved language skills as English will be main language of communication but other languages will have benefitted by Skype and multilingual texts on website. </a:t>
            </a:r>
          </a:p>
          <a:p>
            <a:pPr fontAlgn="base"/>
            <a:r>
              <a:rPr lang="en-GB" sz="1200" dirty="0"/>
              <a:t>11. Creative methods on inclusive education and peer teaching. </a:t>
            </a:r>
          </a:p>
          <a:p>
            <a:pPr fontAlgn="base"/>
            <a:r>
              <a:rPr lang="en-GB" sz="1200" dirty="0"/>
              <a:t>12. An improved learning environment which changes and caters for different learning styles / behaviours. </a:t>
            </a:r>
          </a:p>
        </p:txBody>
      </p:sp>
    </p:spTree>
    <p:extLst>
      <p:ext uri="{BB962C8B-B14F-4D97-AF65-F5344CB8AC3E}">
        <p14:creationId xmlns:p14="http://schemas.microsoft.com/office/powerpoint/2010/main" val="1048232645"/>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TotalTime>
  <Words>952</Words>
  <Application>Microsoft Macintosh PowerPoint</Application>
  <PresentationFormat>Widescreen</PresentationFormat>
  <Paragraphs>75</Paragraphs>
  <Slides>10</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Calibri Light</vt:lpstr>
      <vt:lpstr>Rockwell</vt:lpstr>
      <vt:lpstr>Wingdings</vt:lpstr>
      <vt:lpstr>Atlas</vt:lpstr>
      <vt:lpstr>PowerPoint Presentation</vt:lpstr>
      <vt:lpstr>6 schools from 5 countries </vt:lpstr>
      <vt:lpstr>Activity 1   Mental Wellbeing  </vt:lpstr>
      <vt:lpstr>Activity 2  Healthy Eating and Entrepreneurship  </vt:lpstr>
      <vt:lpstr>Activity 3  What makes you, you?</vt:lpstr>
      <vt:lpstr>Activity 4   Flexible Classroom</vt:lpstr>
      <vt:lpstr>Activity 5   Robot Coach</vt:lpstr>
      <vt:lpstr>Activity 6    Online Safety </vt:lpstr>
      <vt:lpstr>Expected Results of Project:  </vt:lpstr>
      <vt:lpstr>Thank you for listening  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Stonham (Pontlliw Primary School)</dc:creator>
  <cp:lastModifiedBy>M Stonham (Pontlliw Primary School)</cp:lastModifiedBy>
  <cp:revision>6</cp:revision>
  <dcterms:created xsi:type="dcterms:W3CDTF">2021-04-27T10:09:50Z</dcterms:created>
  <dcterms:modified xsi:type="dcterms:W3CDTF">2021-04-28T08:16:34Z</dcterms:modified>
</cp:coreProperties>
</file>